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92" r:id="rId3"/>
    <p:sldId id="258" r:id="rId4"/>
    <p:sldId id="305" r:id="rId5"/>
    <p:sldId id="263" r:id="rId6"/>
    <p:sldId id="306" r:id="rId7"/>
    <p:sldId id="264" r:id="rId8"/>
    <p:sldId id="313" r:id="rId9"/>
    <p:sldId id="307" r:id="rId10"/>
    <p:sldId id="265" r:id="rId11"/>
    <p:sldId id="271" r:id="rId12"/>
    <p:sldId id="314" r:id="rId13"/>
    <p:sldId id="278" r:id="rId14"/>
    <p:sldId id="279" r:id="rId15"/>
    <p:sldId id="280" r:id="rId16"/>
    <p:sldId id="291" r:id="rId17"/>
    <p:sldId id="283" r:id="rId18"/>
    <p:sldId id="318" r:id="rId19"/>
    <p:sldId id="319" r:id="rId20"/>
    <p:sldId id="308" r:id="rId21"/>
    <p:sldId id="268" r:id="rId22"/>
    <p:sldId id="309" r:id="rId23"/>
    <p:sldId id="282" r:id="rId24"/>
    <p:sldId id="284" r:id="rId25"/>
    <p:sldId id="310" r:id="rId26"/>
    <p:sldId id="288" r:id="rId27"/>
    <p:sldId id="311" r:id="rId28"/>
    <p:sldId id="287" r:id="rId29"/>
    <p:sldId id="312" r:id="rId30"/>
    <p:sldId id="290" r:id="rId31"/>
    <p:sldId id="267" r:id="rId32"/>
    <p:sldId id="315" r:id="rId33"/>
    <p:sldId id="317" r:id="rId34"/>
    <p:sldId id="269" r:id="rId35"/>
    <p:sldId id="320" r:id="rId36"/>
    <p:sldId id="25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DA7"/>
    <a:srgbClr val="295DB4"/>
    <a:srgbClr val="FFFFFF"/>
    <a:srgbClr val="4CB7CC"/>
    <a:srgbClr val="7ED5D0"/>
    <a:srgbClr val="B8EBEE"/>
    <a:srgbClr val="002464"/>
    <a:srgbClr val="60F7FF"/>
    <a:srgbClr val="79FEFF"/>
    <a:srgbClr val="387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3: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2T12:03: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E5A1C-CAE7-49AA-9B82-02062548FC0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D26C0-BB55-4A49-B2AB-25B5C201D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3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D26C0-BB55-4A49-B2AB-25B5C201DF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0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461A1-87A5-427B-8A25-A691994580C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C08A2-5C8F-4187-B79B-4774D6E1476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pRazvan-cell/Blind-Sigh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1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hdphoto" Target="../media/hdphoto2.wdp"/><Relationship Id="rId7" Type="http://schemas.openxmlformats.org/officeDocument/2006/relationships/slide" Target="slide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2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youtube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2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2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8.jpe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43.png"/><Relationship Id="rId10" Type="http://schemas.openxmlformats.org/officeDocument/2006/relationships/image" Target="../media/image46.jpg"/><Relationship Id="rId4" Type="http://schemas.openxmlformats.org/officeDocument/2006/relationships/image" Target="../media/image42.jpeg"/><Relationship Id="rId9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2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3.xml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slide" Target="sl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2703" y="1227924"/>
            <a:ext cx="4778748" cy="4778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8605" y="3096046"/>
            <a:ext cx="9357360" cy="1300163"/>
          </a:xfrm>
        </p:spPr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Blind-Sight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7630" y="4578372"/>
            <a:ext cx="9010146" cy="565571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By Binary Squad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610104" y="7323178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220208" y="732294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7693900" y="732294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10167593" y="732294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0" y="7309223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-3115213" y="3631982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-2819536" y="3631982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2460750" y="3631982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63993" y="1288215"/>
            <a:ext cx="7528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Tehnologii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Folosite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Pe Etape: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736" y="2062321"/>
            <a:ext cx="87113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</a:t>
            </a:r>
            <a:r>
              <a:rPr lang="ro-RO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Android Studio, Kotlin, Xml, Java, C++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(Arduino)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Capturare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telefoane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mobile, JPEG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Labeling </a:t>
            </a: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Roboflow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Antrenare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Visual Studio cu Python, TF 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Implementare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î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 Android Studio cu Kotlin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Arduino ESP32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senzori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ultrasonici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conecta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plac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ă Adruino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Bluetooth.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sym typeface="+mn-ea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sym typeface="+mn-ea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+mn-ea"/>
                <a:hlinkClick r:id="rId3"/>
              </a:rPr>
              <a:t>https://github.com/PopRazvan-cell/Blind-Sight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9672886" y="1288215"/>
            <a:ext cx="749752" cy="707885"/>
          </a:xfrm>
          <a:prstGeom prst="ellipse">
            <a:avLst/>
          </a:prstGeom>
          <a:solidFill>
            <a:srgbClr val="33B9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12770051" y="3631982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62D3BC"/>
              </a:gs>
              <a:gs pos="50000">
                <a:srgbClr val="7ABACD"/>
              </a:gs>
              <a:gs pos="100000">
                <a:srgbClr val="4CB7CC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17" y="2927493"/>
            <a:ext cx="6372061" cy="3560117"/>
          </a:xfrm>
          <a:prstGeom prst="round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02295" y="0"/>
            <a:ext cx="4608483" cy="4196271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90004" y="929722"/>
            <a:ext cx="327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Creare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Aplica</a:t>
            </a:r>
            <a:r>
              <a:rPr lang="ro-RO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ț</a:t>
            </a:r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ie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0627" y="1487864"/>
            <a:ext cx="3825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Android Studio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intermediul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limbajelor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programare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precum 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Kotlin </a:t>
            </a:r>
            <a:r>
              <a:rPr lang="ro-RO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</a:t>
            </a:r>
            <a:r>
              <a:rPr lang="en-US" sz="20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Xml</a:t>
            </a: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462" y="392031"/>
            <a:ext cx="2191667" cy="2191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E0EB9-22EE-453A-231F-582157118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854653-03B3-2610-2F83-1F4C8B7BA2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6F2D55-D357-0E7A-BF8C-BA27352995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D152D9-0D1E-A8B3-9BF3-A809A2953DCA}"/>
              </a:ext>
            </a:extLst>
          </p:cNvPr>
          <p:cNvSpPr/>
          <p:nvPr/>
        </p:nvSpPr>
        <p:spPr>
          <a:xfrm>
            <a:off x="7142786" y="2207080"/>
            <a:ext cx="4608483" cy="4196271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8C446-330B-E97B-C9BC-780FA9C857DA}"/>
              </a:ext>
            </a:extLst>
          </p:cNvPr>
          <p:cNvSpPr txBox="1"/>
          <p:nvPr/>
        </p:nvSpPr>
        <p:spPr>
          <a:xfrm>
            <a:off x="8096384" y="2905780"/>
            <a:ext cx="262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Poze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87C3-924C-A427-3BD6-50B314813E6B}"/>
              </a:ext>
            </a:extLst>
          </p:cNvPr>
          <p:cNvSpPr txBox="1"/>
          <p:nvPr/>
        </p:nvSpPr>
        <p:spPr>
          <a:xfrm>
            <a:off x="7786761" y="3429000"/>
            <a:ext cx="3825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au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capturate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intermediul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telefoanelor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mobile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format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JPEG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iar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apoi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încărcate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pe calculator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fi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adăugate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dataset pe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Drive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le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anota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855C92-7C76-C3BF-1490-4869970D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035" y="1442550"/>
            <a:ext cx="993234" cy="88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8D420B-C1E2-79AF-F881-00EC69799147}"/>
              </a:ext>
            </a:extLst>
          </p:cNvPr>
          <p:cNvSpPr/>
          <p:nvPr/>
        </p:nvSpPr>
        <p:spPr>
          <a:xfrm>
            <a:off x="3884042" y="447126"/>
            <a:ext cx="2737088" cy="3940405"/>
          </a:xfrm>
          <a:prstGeom prst="roundRect">
            <a:avLst>
              <a:gd name="adj" fmla="val 943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1A05AF-BEED-22DE-7684-2F1B883F57AB}"/>
              </a:ext>
            </a:extLst>
          </p:cNvPr>
          <p:cNvSpPr/>
          <p:nvPr/>
        </p:nvSpPr>
        <p:spPr>
          <a:xfrm>
            <a:off x="372110" y="2322273"/>
            <a:ext cx="3139822" cy="4196271"/>
          </a:xfrm>
          <a:prstGeom prst="roundRect">
            <a:avLst>
              <a:gd name="adj" fmla="val 766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8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932852" y="2039959"/>
            <a:ext cx="4608483" cy="4196271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82119" y="2609190"/>
            <a:ext cx="262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Labeling </a:t>
            </a:r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Poze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5901" y="3271306"/>
            <a:ext cx="3825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intermediul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site-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ului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web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Roboflow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label la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7000 de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făcut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un dataset.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asemenea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sunt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stocate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Google Drive-ul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contului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„Blind-Sight”.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082" y="185195"/>
            <a:ext cx="5570897" cy="2884596"/>
          </a:xfrm>
          <a:prstGeom prst="roundRect">
            <a:avLst>
              <a:gd name="adj" fmla="val 20242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378" y="3643009"/>
            <a:ext cx="2149699" cy="2827574"/>
          </a:xfrm>
          <a:prstGeom prst="roundRect">
            <a:avLst/>
          </a:prstGeom>
        </p:spPr>
      </p:pic>
      <p:pic>
        <p:nvPicPr>
          <p:cNvPr id="1028" name="Picture 4" descr="Sign in to Robofl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85" y="4360538"/>
            <a:ext cx="1752816" cy="157953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043547" y="1175038"/>
            <a:ext cx="5953157" cy="5420669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058306" y="1694919"/>
            <a:ext cx="3731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Antrenare</a:t>
            </a:r>
            <a:r>
              <a:rPr lang="en-US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 Model: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6067" y="2279694"/>
            <a:ext cx="4053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antrenat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folosind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YOLO11l)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către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iar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inițial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au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împărțite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train, test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validate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către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AI-ul din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Ultralytics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După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timp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folosim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funcție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numită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random.shuffle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am ales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singuri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procentele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necesare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acuratețe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bună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6" y="182361"/>
            <a:ext cx="5067368" cy="3726192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5" y="4170845"/>
            <a:ext cx="5228502" cy="2424862"/>
          </a:xfrm>
          <a:prstGeom prst="roundRect">
            <a:avLst>
              <a:gd name="adj" fmla="val 15865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739426" y="496419"/>
            <a:ext cx="5521965" cy="5100214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87580" y="1261367"/>
            <a:ext cx="3249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Creare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 Model: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4371" y="1784587"/>
            <a:ext cx="3825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inițial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Colab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fiindcă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aveam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doar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varianta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gratuită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fișierele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create se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ștergeau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după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10 minute 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inactivitate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Așa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lucrăm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Code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instalăm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 3.10.11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pe laptop.</a:t>
            </a: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1592" y="5275193"/>
            <a:ext cx="1157836" cy="1157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112399" y="1624151"/>
              <a:ext cx="360" cy="3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6"/>
            </p:blipFill>
            <p:spPr>
              <a:xfrm>
                <a:off x="3112399" y="1624151"/>
                <a:ext cx="360" cy="360"/>
              </a:xfrm>
              <a:prstGeom prst="rect"/>
            </p:spPr>
          </p:pic>
        </mc:Fallback>
      </mc:AlternateContent>
      <p:cxnSp>
        <p:nvCxnSpPr>
          <p:cNvPr id="11" name="Straight Connector 10"/>
          <p:cNvCxnSpPr/>
          <p:nvPr/>
        </p:nvCxnSpPr>
        <p:spPr>
          <a:xfrm>
            <a:off x="10119775" y="5244770"/>
            <a:ext cx="0" cy="1283683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90505" y="5290820"/>
            <a:ext cx="1542415" cy="1142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9741135" y="-2372773"/>
            <a:ext cx="5544274" cy="4251929"/>
          </a:xfrm>
          <a:prstGeom prst="ellipse">
            <a:avLst/>
          </a:prstGeom>
          <a:solidFill>
            <a:srgbClr val="7AE1C6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8676379" y="-1885867"/>
            <a:ext cx="3249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Creare</a:t>
            </a:r>
            <a:r>
              <a:rPr lang="en-US" sz="2800" b="1" dirty="0">
                <a:solidFill>
                  <a:schemeClr val="bg1"/>
                </a:solidFill>
              </a:rPr>
              <a:t> Model: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8881715" y="-1277273"/>
            <a:ext cx="3825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Modelul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fost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creat</a:t>
            </a:r>
            <a:r>
              <a:rPr lang="en-US" sz="2000" dirty="0">
                <a:solidFill>
                  <a:schemeClr val="bg1"/>
                </a:solidFill>
              </a:rPr>
              <a:t> initial in google collabs, </a:t>
            </a:r>
            <a:r>
              <a:rPr lang="en-US" sz="2000" dirty="0" err="1">
                <a:solidFill>
                  <a:schemeClr val="bg1"/>
                </a:solidFill>
              </a:rPr>
              <a:t>dar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fiindca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aveam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doar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varianta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gratuita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toate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fisierele</a:t>
            </a:r>
            <a:r>
              <a:rPr lang="en-US" sz="2000" dirty="0">
                <a:solidFill>
                  <a:schemeClr val="bg1"/>
                </a:solidFill>
              </a:rPr>
              <a:t> create se </a:t>
            </a:r>
            <a:r>
              <a:rPr lang="en-US" sz="2000" dirty="0" err="1">
                <a:solidFill>
                  <a:schemeClr val="bg1"/>
                </a:solidFill>
              </a:rPr>
              <a:t>stergeau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dupa</a:t>
            </a:r>
            <a:r>
              <a:rPr lang="en-US" sz="2000" dirty="0">
                <a:solidFill>
                  <a:schemeClr val="bg1"/>
                </a:solidFill>
              </a:rPr>
              <a:t> 10 minute de </a:t>
            </a:r>
            <a:r>
              <a:rPr lang="en-US" sz="2000" dirty="0" err="1">
                <a:solidFill>
                  <a:schemeClr val="bg1"/>
                </a:solidFill>
              </a:rPr>
              <a:t>inactivitate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Asa ca am recurs </a:t>
            </a:r>
            <a:r>
              <a:rPr lang="en-US" sz="2000" dirty="0" err="1">
                <a:solidFill>
                  <a:schemeClr val="bg1"/>
                </a:solidFill>
              </a:rPr>
              <a:t>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lucram</a:t>
            </a:r>
            <a:r>
              <a:rPr lang="en-US" sz="2000" dirty="0">
                <a:solidFill>
                  <a:schemeClr val="bg1"/>
                </a:solidFill>
              </a:rPr>
              <a:t> in VS code </a:t>
            </a:r>
            <a:r>
              <a:rPr lang="en-US" sz="2000" dirty="0" err="1">
                <a:solidFill>
                  <a:schemeClr val="bg1"/>
                </a:solidFill>
              </a:rPr>
              <a:t>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instalez</a:t>
            </a:r>
            <a:r>
              <a:rPr lang="en-US" sz="2000" dirty="0">
                <a:solidFill>
                  <a:schemeClr val="bg1"/>
                </a:solidFill>
              </a:rPr>
              <a:t> python 3.10.11 pe laptop.</a:t>
            </a: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9123" y="5356543"/>
            <a:ext cx="1157836" cy="11578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0702876" y="6539375"/>
              <a:ext cx="360" cy="3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20702876" y="6539375"/>
                <a:ext cx="360" cy="360"/>
              </a:xfrm>
              <a:prstGeom prst="rect"/>
            </p:spPr>
          </p:pic>
        </mc:Fallback>
      </mc:AlternateContent>
      <p:cxnSp>
        <p:nvCxnSpPr>
          <p:cNvPr id="11" name="Straight Connector 10"/>
          <p:cNvCxnSpPr/>
          <p:nvPr/>
        </p:nvCxnSpPr>
        <p:spPr>
          <a:xfrm>
            <a:off x="19574920" y="5255692"/>
            <a:ext cx="0" cy="1283683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30194" y="5102421"/>
            <a:ext cx="2545364" cy="156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0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791081" y="163835"/>
            <a:ext cx="5075091" cy="4542894"/>
          </a:xfrm>
          <a:prstGeom prst="ellipse">
            <a:avLst/>
          </a:prstGeom>
          <a:solidFill>
            <a:srgbClr val="7AE1C6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273534" y="1048941"/>
            <a:ext cx="394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Implementare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 Model: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2289" y="1654078"/>
            <a:ext cx="38444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salvat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ca </a:t>
            </a:r>
            <a:r>
              <a:rPr lang="en-US" sz="20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model.tflite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iona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â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 mai bine pe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telefonul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Acest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 a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folosit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codul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Kotlin </a:t>
            </a:r>
            <a:r>
              <a:rPr lang="ro-RO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 A</a:t>
            </a:r>
            <a:r>
              <a:rPr lang="ro-RO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ndroid</a:t>
            </a:r>
            <a:r>
              <a:rPr lang="ro-RO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r>
              <a:rPr lang="ro-RO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studio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o-RO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 </a:t>
            </a:r>
            <a:r>
              <a:rPr lang="en-US" sz="20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HomeFragment.kt</a:t>
            </a:r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92" y="-33587"/>
            <a:ext cx="4682865" cy="2995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2" y="3622296"/>
            <a:ext cx="5239156" cy="2967926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51" y="5554924"/>
            <a:ext cx="5299322" cy="1035298"/>
          </a:xfrm>
          <a:prstGeom prst="round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0" y="750239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2549518" y="750239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4953445" y="751796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7502963" y="750239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10167593" y="750239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91BC5-B438-8DF7-1EE2-A85FF57E0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914454-ABC3-53B2-372A-BD45AC2346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8A8971-137C-F9CB-794D-514D3D94B5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A6AF6E-B5F7-DC43-DD4B-23356DC66D90}"/>
              </a:ext>
            </a:extLst>
          </p:cNvPr>
          <p:cNvSpPr/>
          <p:nvPr/>
        </p:nvSpPr>
        <p:spPr>
          <a:xfrm>
            <a:off x="5388489" y="299693"/>
            <a:ext cx="6561055" cy="6014303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022E4-04AD-BD57-60CF-8398D5DF14C3}"/>
              </a:ext>
            </a:extLst>
          </p:cNvPr>
          <p:cNvSpPr txBox="1"/>
          <p:nvPr/>
        </p:nvSpPr>
        <p:spPr>
          <a:xfrm>
            <a:off x="6513421" y="936967"/>
            <a:ext cx="4515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latin typeface="Trebuchet MS" panose="020B0603020202020204" pitchFamily="34" charset="0"/>
              </a:rPr>
              <a:t>Senzori</a:t>
            </a:r>
            <a:r>
              <a:rPr lang="en-US" sz="2800" b="1" dirty="0">
                <a:solidFill>
                  <a:srgbClr val="FFFFFF"/>
                </a:solidFill>
                <a:latin typeface="Trebuchet MS" panose="020B0603020202020204" pitchFamily="34" charset="0"/>
              </a:rPr>
              <a:t> de </a:t>
            </a:r>
            <a:r>
              <a:rPr lang="en-US" sz="2800" b="1" dirty="0" err="1">
                <a:solidFill>
                  <a:srgbClr val="FFFFFF"/>
                </a:solidFill>
                <a:latin typeface="Trebuchet MS" panose="020B0603020202020204" pitchFamily="34" charset="0"/>
              </a:rPr>
              <a:t>proximitate</a:t>
            </a:r>
            <a:r>
              <a:rPr lang="en-US" sz="2800" b="1" dirty="0">
                <a:solidFill>
                  <a:srgbClr val="FFFFFF"/>
                </a:solidFill>
                <a:latin typeface="Trebuchet MS" panose="020B0603020202020204" pitchFamily="34" charset="0"/>
              </a:rPr>
              <a:t>:</a:t>
            </a:r>
          </a:p>
          <a:p>
            <a:endParaRPr lang="en-US" sz="28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1A2B2-626F-EB26-7218-D6D34D2E605F}"/>
              </a:ext>
            </a:extLst>
          </p:cNvPr>
          <p:cNvSpPr txBox="1"/>
          <p:nvPr/>
        </p:nvSpPr>
        <p:spPr>
          <a:xfrm>
            <a:off x="6359950" y="1690062"/>
            <a:ext cx="52114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îmbunătățit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funcționalitatea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folosind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senzori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ultrasonici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conectați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o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placă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Arduino ESP32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care se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conectează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rândul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Bluetooth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aplicație.Senzorii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transmit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distanța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până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anumite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obiecte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Dacă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distanța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este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sub 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50 cm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atunci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aplicația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notifica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utilizatorul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printr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-o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vibrație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telefonului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transmitândși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un </a:t>
            </a:r>
            <a:r>
              <a:rPr lang="en-US" sz="2000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mesaj</a:t>
            </a:r>
            <a:r>
              <a:rPr lang="en-US" sz="2000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verbal 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distanța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până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obiect</a:t>
            </a: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067F7B-2905-3B72-29EB-337B3C6AC61C}"/>
              </a:ext>
            </a:extLst>
          </p:cNvPr>
          <p:cNvSpPr/>
          <p:nvPr/>
        </p:nvSpPr>
        <p:spPr>
          <a:xfrm>
            <a:off x="164970" y="4108823"/>
            <a:ext cx="5223519" cy="2608561"/>
          </a:xfrm>
          <a:prstGeom prst="roundRect">
            <a:avLst>
              <a:gd name="adj" fmla="val 98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9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AFA8-ABF3-81DB-7FC4-B1C7D7330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2C91FF-7657-E2A7-0248-605ED6FDD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4D1252-060A-EB91-AE4A-ADAA83B32F0D}"/>
              </a:ext>
            </a:extLst>
          </p:cNvPr>
          <p:cNvSpPr/>
          <p:nvPr/>
        </p:nvSpPr>
        <p:spPr>
          <a:xfrm>
            <a:off x="10408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0FC64E7-CF04-AEC1-45A9-F6422B27BAB5}"/>
              </a:ext>
            </a:extLst>
          </p:cNvPr>
          <p:cNvSpPr/>
          <p:nvPr/>
        </p:nvSpPr>
        <p:spPr>
          <a:xfrm>
            <a:off x="411136" y="2828041"/>
            <a:ext cx="4251795" cy="3891308"/>
          </a:xfrm>
          <a:prstGeom prst="ellipse">
            <a:avLst/>
          </a:prstGeom>
          <a:solidFill>
            <a:srgbClr val="7AE1C6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71100-7380-FF5A-B3C7-1ECCC3710F5B}"/>
              </a:ext>
            </a:extLst>
          </p:cNvPr>
          <p:cNvSpPr txBox="1"/>
          <p:nvPr/>
        </p:nvSpPr>
        <p:spPr>
          <a:xfrm>
            <a:off x="989813" y="3389994"/>
            <a:ext cx="3044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Plansa</a:t>
            </a:r>
            <a:r>
              <a:rPr lang="en-US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prezentare</a:t>
            </a:r>
            <a:r>
              <a:rPr lang="en-US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 cu </a:t>
            </a:r>
            <a:r>
              <a:rPr lang="en-US" sz="2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semafor</a:t>
            </a:r>
            <a:r>
              <a:rPr lang="en-US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 smart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A1DC7-7DFB-4ABF-B01E-966FAD06BD5A}"/>
              </a:ext>
            </a:extLst>
          </p:cNvPr>
          <p:cNvSpPr txBox="1"/>
          <p:nvPr/>
        </p:nvSpPr>
        <p:spPr>
          <a:xfrm>
            <a:off x="1124343" y="4220991"/>
            <a:ext cx="3384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 o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placa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Arduino UNO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sunt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prinse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leduri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verde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rosu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),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programate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</a:t>
            </a:r>
            <a:r>
              <a:rPr lang="ro-RO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ă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porneasc</a:t>
            </a:r>
            <a:r>
              <a:rPr lang="ro-RO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ă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opreasc</a:t>
            </a:r>
            <a:r>
              <a:rPr lang="ro-RO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ă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 interval de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respectiv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secunde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495667-340E-02B6-4CB4-9E2A2EF3BA48}"/>
              </a:ext>
            </a:extLst>
          </p:cNvPr>
          <p:cNvSpPr/>
          <p:nvPr/>
        </p:nvSpPr>
        <p:spPr>
          <a:xfrm>
            <a:off x="5074067" y="138651"/>
            <a:ext cx="6881567" cy="3251343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DAA274-BF55-EDD8-A49A-7BCC8AB3EB55}"/>
              </a:ext>
            </a:extLst>
          </p:cNvPr>
          <p:cNvSpPr/>
          <p:nvPr/>
        </p:nvSpPr>
        <p:spPr>
          <a:xfrm>
            <a:off x="411136" y="138651"/>
            <a:ext cx="1804163" cy="241601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903ABA-5DA3-C5BB-32CD-2BBD345B8EAF}"/>
              </a:ext>
            </a:extLst>
          </p:cNvPr>
          <p:cNvSpPr/>
          <p:nvPr/>
        </p:nvSpPr>
        <p:spPr>
          <a:xfrm>
            <a:off x="5405389" y="4206841"/>
            <a:ext cx="1374444" cy="2455506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BE08BF-099F-64DD-878A-1CBBB5E239E1}"/>
              </a:ext>
            </a:extLst>
          </p:cNvPr>
          <p:cNvSpPr/>
          <p:nvPr/>
        </p:nvSpPr>
        <p:spPr>
          <a:xfrm>
            <a:off x="7408093" y="4206841"/>
            <a:ext cx="1884379" cy="2512506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7EFA1A-89B5-6949-70F8-2E98FD0663C5}"/>
              </a:ext>
            </a:extLst>
          </p:cNvPr>
          <p:cNvSpPr/>
          <p:nvPr/>
        </p:nvSpPr>
        <p:spPr>
          <a:xfrm>
            <a:off x="9729443" y="4206841"/>
            <a:ext cx="1884379" cy="2512506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4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5" action="ppaction://hlinksldjump"/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6" action="ppaction://hlinksldjump"/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7" action="ppaction://hlinksldjump"/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495B-02E7-64C0-611D-6BE6F1DE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2F78EF-5AB4-9092-90F2-A08A71FABD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B0A8F-9DD0-AAB0-934B-0BFF5D637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5778AE34-A5D7-1B7A-F452-7334F64CB007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558E600E-D9A9-69A3-6925-CB36033B7276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0D6CEF76-757E-9B54-BBBD-F6C69A1F28EF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4EF6D325-EF09-F65C-CD10-FAECBD962594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0253B-EEA8-CBAA-E527-A99500DA6A15}"/>
              </a:ext>
            </a:extLst>
          </p:cNvPr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4C1EF-3FB8-189F-2D0E-25D82C6B439C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455EE-AEBF-C0E9-6F9C-E5341EC22CF7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53CA2-C8DB-FCA8-EE10-DE0159C64A13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4CBAF2D1-A4B6-0970-D63F-1D6B83C0C070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1555E3-2385-EA02-6B87-579E9F695572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8BDA6860-79E9-0DE8-190B-7CB0D7A43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0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-2556636" y="426052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-2964346" y="426052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3496575" y="426052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97881" y="1529528"/>
            <a:ext cx="686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Blockers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8338" y="2550105"/>
            <a:ext cx="8249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puțin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150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la prima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încercare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etapa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națională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reușit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creștem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numărul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la 1100 la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aproape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7000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Pornire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automată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cameră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deschiderea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întâmpinat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niște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probleme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schimbarea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interfeței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dar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reușit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rezolvăm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Probleme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cu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afișarea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listei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Bluetooth devices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conectarea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placa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din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Codul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pe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placa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Arduino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nu s-a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conectat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intermediul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Bluetooth.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-3904285" y="426052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58" y="955947"/>
            <a:ext cx="1836205" cy="1567023"/>
          </a:xfrm>
          <a:prstGeom prst="roundRect">
            <a:avLst>
              <a:gd name="adj" fmla="val 237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07" y="923458"/>
            <a:ext cx="1873732" cy="1582913"/>
          </a:xfrm>
          <a:prstGeom prst="roundRect">
            <a:avLst>
              <a:gd name="adj" fmla="val 15786"/>
            </a:avLst>
          </a:prstGeom>
        </p:spPr>
      </p:pic>
      <p:sp>
        <p:nvSpPr>
          <p:cNvPr id="15" name="TextBox 14"/>
          <p:cNvSpPr txBox="1"/>
          <p:nvPr/>
        </p:nvSpPr>
        <p:spPr>
          <a:xfrm>
            <a:off x="7667180" y="1453304"/>
            <a:ext cx="53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F1161-33CE-6E6B-3122-45F5140C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23C1EB-CFF9-4A94-003C-CB76A7B0FA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864FE1-2F58-9D1D-4C86-E55CBB7294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F812EDC-6C0C-D9B0-E251-14B1529A65BE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E037E849-6DB3-5981-B7ED-6DA84A16EBF3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B296D9FE-8AB1-1FBC-3667-A720700BB88B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7DAB18BF-40A5-C898-0C1E-D8A2D4D38BC2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7E030-4002-7BE5-3647-9C9693E56588}"/>
              </a:ext>
            </a:extLst>
          </p:cNvPr>
          <p:cNvSpPr txBox="1"/>
          <p:nvPr/>
        </p:nvSpPr>
        <p:spPr>
          <a:xfrm>
            <a:off x="537039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690A1-0471-654E-597C-56E5E50C129E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35FF5-856C-6C31-D5E2-C31EE75DBF4A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20BB7-C321-0CD1-C027-3C5B04069424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8EE3D241-F11A-AFD2-8E7A-A9F42C0BDC7D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DF453-E025-70EC-48E6-63391C3885A0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CD0B2870-E8EE-99C3-F0EC-E327D40068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8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2023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374" y="1491834"/>
            <a:ext cx="3729542" cy="3729542"/>
          </a:xfrm>
          <a:prstGeom prst="rect">
            <a:avLst/>
          </a:prstGeom>
        </p:spPr>
      </p:pic>
      <p:sp>
        <p:nvSpPr>
          <p:cNvPr id="2" name="Oval 1">
            <a:hlinkClick r:id="rId5" action="ppaction://hlinksldjump"/>
          </p:cNvPr>
          <p:cNvSpPr/>
          <p:nvPr/>
        </p:nvSpPr>
        <p:spPr>
          <a:xfrm>
            <a:off x="920601" y="173693"/>
            <a:ext cx="3129700" cy="3129700"/>
          </a:xfrm>
          <a:prstGeom prst="ellipse">
            <a:avLst/>
          </a:prstGeom>
          <a:solidFill>
            <a:srgbClr val="3A9EA8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 action="ppaction://hlinksldjump"/>
          </p:cNvPr>
          <p:cNvSpPr/>
          <p:nvPr/>
        </p:nvSpPr>
        <p:spPr>
          <a:xfrm>
            <a:off x="2629117" y="4328322"/>
            <a:ext cx="2355985" cy="2355985"/>
          </a:xfrm>
          <a:prstGeom prst="ellipse">
            <a:avLst/>
          </a:prstGeom>
          <a:solidFill>
            <a:srgbClr val="002465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7" action="ppaction://hlinksldjump"/>
          </p:cNvPr>
          <p:cNvSpPr/>
          <p:nvPr/>
        </p:nvSpPr>
        <p:spPr>
          <a:xfrm>
            <a:off x="8282894" y="762620"/>
            <a:ext cx="2666380" cy="2666380"/>
          </a:xfrm>
          <a:prstGeom prst="ellipse">
            <a:avLst/>
          </a:prstGeom>
          <a:solidFill>
            <a:srgbClr val="397D7F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97158" y="1333299"/>
            <a:ext cx="27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Documentare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91880" y="5198723"/>
            <a:ext cx="216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Research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35556" y="1738543"/>
            <a:ext cx="26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0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245592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08379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759167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1016759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 rot="9611483">
            <a:off x="7303622" y="2741180"/>
            <a:ext cx="1038035" cy="95993"/>
          </a:xfrm>
          <a:prstGeom prst="roundRect">
            <a:avLst/>
          </a:prstGeom>
          <a:solidFill>
            <a:srgbClr val="387C7E"/>
          </a:solidFill>
          <a:ln>
            <a:solidFill>
              <a:srgbClr val="79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 rot="12520149">
            <a:off x="3943994" y="2661036"/>
            <a:ext cx="1019170" cy="111546"/>
          </a:xfrm>
          <a:prstGeom prst="roundRect">
            <a:avLst/>
          </a:prstGeom>
          <a:solidFill>
            <a:srgbClr val="3A9DA7"/>
          </a:solidFill>
          <a:ln>
            <a:solidFill>
              <a:srgbClr val="60F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/>
          <p:cNvSpPr/>
          <p:nvPr/>
        </p:nvSpPr>
        <p:spPr>
          <a:xfrm rot="8457728">
            <a:off x="4599810" y="4389200"/>
            <a:ext cx="611415" cy="73229"/>
          </a:xfrm>
          <a:prstGeom prst="roundRect">
            <a:avLst/>
          </a:prstGeom>
          <a:solidFill>
            <a:srgbClr val="002464"/>
          </a:solidFill>
          <a:ln>
            <a:solidFill>
              <a:srgbClr val="295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352409" y="685409"/>
            <a:ext cx="5487182" cy="5487182"/>
          </a:xfrm>
          <a:prstGeom prst="ellipse">
            <a:avLst/>
          </a:prstGeom>
          <a:solidFill>
            <a:srgbClr val="3A9E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-1177993" y="7798352"/>
            <a:ext cx="2355985" cy="2355985"/>
          </a:xfrm>
          <a:prstGeom prst="ellipse">
            <a:avLst/>
          </a:prstGeom>
          <a:solidFill>
            <a:srgbClr val="0024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192000" y="-3129441"/>
            <a:ext cx="2666380" cy="2666380"/>
          </a:xfrm>
          <a:prstGeom prst="ellipse">
            <a:avLst/>
          </a:prstGeom>
          <a:solidFill>
            <a:srgbClr val="397D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47739" y="1799632"/>
            <a:ext cx="3735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rebuchet MS" panose="020B0603020202020204" pitchFamily="34" charset="0"/>
              </a:rPr>
              <a:t>Documentare</a:t>
            </a:r>
            <a:r>
              <a:rPr lang="en-US" sz="3200" dirty="0"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3760" y="2485041"/>
            <a:ext cx="3735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Ultralytics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Linkuri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https://www.kaggle.com/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https://www.youtube.com/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Ultralytics - Crunchbase Company Profile &amp; Funding">
            <a:extLst>
              <a:ext uri="{FF2B5EF4-FFF2-40B4-BE49-F238E27FC236}">
                <a16:creationId xmlns:a16="http://schemas.microsoft.com/office/drawing/2014/main" id="{C76F8F46-6228-3CCE-2715-B537E805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9" y="4793364"/>
            <a:ext cx="2145578" cy="18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aggle, logo, logos icon - Free download on Iconfinder">
            <a:extLst>
              <a:ext uri="{FF2B5EF4-FFF2-40B4-BE49-F238E27FC236}">
                <a16:creationId xmlns:a16="http://schemas.microsoft.com/office/drawing/2014/main" id="{DFFB0B8F-08F4-B574-5209-126F5ADF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53" y="280908"/>
            <a:ext cx="2103499" cy="21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B0F2-188B-0C35-5F80-875B54E63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C25BD3-6A2F-4AEF-1FF0-06C903F078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E2638-98E5-0413-54A7-22B26DF6BE4E}"/>
              </a:ext>
            </a:extLst>
          </p:cNvPr>
          <p:cNvSpPr/>
          <p:nvPr/>
        </p:nvSpPr>
        <p:spPr>
          <a:xfrm>
            <a:off x="0" y="12023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hlinkClick r:id="rId3" action="ppaction://hlinksldjump"/>
            <a:extLst>
              <a:ext uri="{FF2B5EF4-FFF2-40B4-BE49-F238E27FC236}">
                <a16:creationId xmlns:a16="http://schemas.microsoft.com/office/drawing/2014/main" id="{B1DBC13A-AF3F-CE1B-D007-7DAC1424D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374" y="1491834"/>
            <a:ext cx="3729542" cy="3729542"/>
          </a:xfrm>
          <a:prstGeom prst="rect">
            <a:avLst/>
          </a:prstGeom>
        </p:spPr>
      </p:pic>
      <p:sp>
        <p:nvSpPr>
          <p:cNvPr id="2" name="Oval 1">
            <a:hlinkClick r:id="rId5" action="ppaction://hlinksldjump"/>
            <a:extLst>
              <a:ext uri="{FF2B5EF4-FFF2-40B4-BE49-F238E27FC236}">
                <a16:creationId xmlns:a16="http://schemas.microsoft.com/office/drawing/2014/main" id="{EBC0D8ED-9814-B38C-2DB6-5520C07904DE}"/>
              </a:ext>
            </a:extLst>
          </p:cNvPr>
          <p:cNvSpPr/>
          <p:nvPr/>
        </p:nvSpPr>
        <p:spPr>
          <a:xfrm>
            <a:off x="920601" y="173693"/>
            <a:ext cx="3129700" cy="3129700"/>
          </a:xfrm>
          <a:prstGeom prst="ellipse">
            <a:avLst/>
          </a:prstGeom>
          <a:solidFill>
            <a:srgbClr val="3A9EA8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FDD28F8A-5EFA-3FC5-A02E-C2E6B35E132B}"/>
              </a:ext>
            </a:extLst>
          </p:cNvPr>
          <p:cNvSpPr/>
          <p:nvPr/>
        </p:nvSpPr>
        <p:spPr>
          <a:xfrm>
            <a:off x="2629117" y="4328322"/>
            <a:ext cx="2355985" cy="2355985"/>
          </a:xfrm>
          <a:prstGeom prst="ellipse">
            <a:avLst/>
          </a:prstGeom>
          <a:solidFill>
            <a:srgbClr val="002465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6539015C-5DD4-0717-AAB3-4E8E8208CDBF}"/>
              </a:ext>
            </a:extLst>
          </p:cNvPr>
          <p:cNvSpPr/>
          <p:nvPr/>
        </p:nvSpPr>
        <p:spPr>
          <a:xfrm>
            <a:off x="8282893" y="762620"/>
            <a:ext cx="2666380" cy="2666380"/>
          </a:xfrm>
          <a:prstGeom prst="ellipse">
            <a:avLst/>
          </a:prstGeom>
          <a:solidFill>
            <a:srgbClr val="397D7F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29DD9-AF14-A805-A87C-D1DD81079343}"/>
              </a:ext>
            </a:extLst>
          </p:cNvPr>
          <p:cNvSpPr txBox="1"/>
          <p:nvPr/>
        </p:nvSpPr>
        <p:spPr>
          <a:xfrm>
            <a:off x="1097158" y="1333299"/>
            <a:ext cx="27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Documentare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C82B0B-52C6-1364-6F15-D81163263934}"/>
              </a:ext>
            </a:extLst>
          </p:cNvPr>
          <p:cNvSpPr txBox="1"/>
          <p:nvPr/>
        </p:nvSpPr>
        <p:spPr>
          <a:xfrm>
            <a:off x="2691880" y="5198723"/>
            <a:ext cx="216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B1865C-A77D-F14D-4CBA-BD298449D533}"/>
              </a:ext>
            </a:extLst>
          </p:cNvPr>
          <p:cNvSpPr txBox="1"/>
          <p:nvPr/>
        </p:nvSpPr>
        <p:spPr>
          <a:xfrm>
            <a:off x="8335556" y="1738543"/>
            <a:ext cx="26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1B3753-F236-2F09-D9D2-2599DE4E3714}"/>
              </a:ext>
            </a:extLst>
          </p:cNvPr>
          <p:cNvSpPr/>
          <p:nvPr/>
        </p:nvSpPr>
        <p:spPr>
          <a:xfrm>
            <a:off x="0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368274-B3AB-53C5-4CED-43E89BE2ADE4}"/>
              </a:ext>
            </a:extLst>
          </p:cNvPr>
          <p:cNvSpPr/>
          <p:nvPr/>
        </p:nvSpPr>
        <p:spPr>
          <a:xfrm>
            <a:off x="245592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2FCBFC-1383-8216-B0AE-77D5101491E6}"/>
              </a:ext>
            </a:extLst>
          </p:cNvPr>
          <p:cNvSpPr/>
          <p:nvPr/>
        </p:nvSpPr>
        <p:spPr>
          <a:xfrm>
            <a:off x="508379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078C46-A662-F38F-D575-27C7DE073F05}"/>
              </a:ext>
            </a:extLst>
          </p:cNvPr>
          <p:cNvSpPr/>
          <p:nvPr/>
        </p:nvSpPr>
        <p:spPr>
          <a:xfrm>
            <a:off x="759167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913BB5-0B52-9D16-9943-3EAFE1A4AE5B}"/>
              </a:ext>
            </a:extLst>
          </p:cNvPr>
          <p:cNvSpPr/>
          <p:nvPr/>
        </p:nvSpPr>
        <p:spPr>
          <a:xfrm>
            <a:off x="1016759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6BA975-2CE9-B421-6B46-EC1CC7B9537D}"/>
              </a:ext>
            </a:extLst>
          </p:cNvPr>
          <p:cNvSpPr/>
          <p:nvPr/>
        </p:nvSpPr>
        <p:spPr>
          <a:xfrm rot="9611483">
            <a:off x="7303622" y="2741180"/>
            <a:ext cx="1038035" cy="95993"/>
          </a:xfrm>
          <a:prstGeom prst="roundRect">
            <a:avLst/>
          </a:prstGeom>
          <a:solidFill>
            <a:srgbClr val="387C7E"/>
          </a:solidFill>
          <a:ln>
            <a:solidFill>
              <a:srgbClr val="79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689980-19DE-AB6D-6DEC-029259D8A8B2}"/>
              </a:ext>
            </a:extLst>
          </p:cNvPr>
          <p:cNvSpPr/>
          <p:nvPr/>
        </p:nvSpPr>
        <p:spPr>
          <a:xfrm rot="12520149">
            <a:off x="3943994" y="2661036"/>
            <a:ext cx="1019170" cy="111546"/>
          </a:xfrm>
          <a:prstGeom prst="roundRect">
            <a:avLst/>
          </a:prstGeom>
          <a:solidFill>
            <a:srgbClr val="3A9DA7"/>
          </a:solidFill>
          <a:ln>
            <a:solidFill>
              <a:srgbClr val="60F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09D814-A6F8-8DA7-BAEE-0BBBAEA02A30}"/>
              </a:ext>
            </a:extLst>
          </p:cNvPr>
          <p:cNvSpPr/>
          <p:nvPr/>
        </p:nvSpPr>
        <p:spPr>
          <a:xfrm rot="8457728">
            <a:off x="4599810" y="4389200"/>
            <a:ext cx="611415" cy="73229"/>
          </a:xfrm>
          <a:prstGeom prst="roundRect">
            <a:avLst/>
          </a:prstGeom>
          <a:solidFill>
            <a:srgbClr val="002464"/>
          </a:solidFill>
          <a:ln>
            <a:solidFill>
              <a:srgbClr val="295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1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-3803799" y="-3331507"/>
            <a:ext cx="3129700" cy="3129700"/>
          </a:xfrm>
          <a:prstGeom prst="ellipse">
            <a:avLst/>
          </a:prstGeom>
          <a:solidFill>
            <a:srgbClr val="3A9E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27683" y="660683"/>
            <a:ext cx="5536633" cy="5536633"/>
          </a:xfrm>
          <a:prstGeom prst="ellipse">
            <a:avLst/>
          </a:prstGeom>
          <a:solidFill>
            <a:srgbClr val="0024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61574" y="-2492687"/>
            <a:ext cx="2666380" cy="2666380"/>
          </a:xfrm>
          <a:prstGeom prst="ellipse">
            <a:avLst/>
          </a:prstGeom>
          <a:solidFill>
            <a:srgbClr val="397D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79737" y="1475654"/>
            <a:ext cx="3523053" cy="89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panose="020B0603020202020204" pitchFamily="34" charset="0"/>
              </a:rPr>
              <a:t>Research:</a:t>
            </a:r>
          </a:p>
          <a:p>
            <a:pPr algn="ctr"/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7070" y="2136337"/>
            <a:ext cx="4065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</a:t>
            </a:r>
            <a:r>
              <a:rPr lang="ro-RO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AI precum: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Grok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Siteuri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Ultralytics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</a:p>
          <a:p>
            <a:pPr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694D794-1E50-106C-3425-56F95569D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60" name="Picture 12" descr="Github Logo - Free social media icons">
            <a:extLst>
              <a:ext uri="{FF2B5EF4-FFF2-40B4-BE49-F238E27FC236}">
                <a16:creationId xmlns:a16="http://schemas.microsoft.com/office/drawing/2014/main" id="{FDC5F740-30DC-B33D-52A3-D79E0DE3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2" y="543837"/>
            <a:ext cx="1378580" cy="13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8B34FC5B-FBA2-9BF8-7860-7EED0A6B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77" y="411228"/>
            <a:ext cx="3784624" cy="21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673741D-D7B7-7794-9EB9-40EDC02D5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23" y="5155216"/>
            <a:ext cx="1505517" cy="10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Ultralytics - Crunchbase Company Profile &amp; Funding">
            <a:extLst>
              <a:ext uri="{FF2B5EF4-FFF2-40B4-BE49-F238E27FC236}">
                <a16:creationId xmlns:a16="http://schemas.microsoft.com/office/drawing/2014/main" id="{D9E4DEFE-DE6E-7853-739D-E9F1824A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51" y="4664006"/>
            <a:ext cx="2194124" cy="187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E4149-92C9-5B1F-E69F-0775A5F7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1EA9D4-0D4D-ABDE-CA10-FD347E40F2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98E55-A529-E6D6-46C3-A55B7C3EFA76}"/>
              </a:ext>
            </a:extLst>
          </p:cNvPr>
          <p:cNvSpPr/>
          <p:nvPr/>
        </p:nvSpPr>
        <p:spPr>
          <a:xfrm>
            <a:off x="0" y="12023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hlinkClick r:id="rId3" action="ppaction://hlinksldjump"/>
            <a:extLst>
              <a:ext uri="{FF2B5EF4-FFF2-40B4-BE49-F238E27FC236}">
                <a16:creationId xmlns:a16="http://schemas.microsoft.com/office/drawing/2014/main" id="{FD1AE19A-BEC8-395C-BF9E-8FD0B2EC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374" y="1491834"/>
            <a:ext cx="3729542" cy="3729542"/>
          </a:xfrm>
          <a:prstGeom prst="rect">
            <a:avLst/>
          </a:prstGeom>
        </p:spPr>
      </p:pic>
      <p:sp>
        <p:nvSpPr>
          <p:cNvPr id="2" name="Oval 1">
            <a:hlinkClick r:id="rId5" action="ppaction://hlinksldjump"/>
            <a:extLst>
              <a:ext uri="{FF2B5EF4-FFF2-40B4-BE49-F238E27FC236}">
                <a16:creationId xmlns:a16="http://schemas.microsoft.com/office/drawing/2014/main" id="{E39FB60D-6C9D-9307-128B-35E00959A2F3}"/>
              </a:ext>
            </a:extLst>
          </p:cNvPr>
          <p:cNvSpPr/>
          <p:nvPr/>
        </p:nvSpPr>
        <p:spPr>
          <a:xfrm>
            <a:off x="920601" y="173693"/>
            <a:ext cx="3129700" cy="3129700"/>
          </a:xfrm>
          <a:prstGeom prst="ellipse">
            <a:avLst/>
          </a:prstGeom>
          <a:solidFill>
            <a:srgbClr val="3A9EA8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1B5ECA91-136D-137B-025E-58CB57C268EE}"/>
              </a:ext>
            </a:extLst>
          </p:cNvPr>
          <p:cNvSpPr/>
          <p:nvPr/>
        </p:nvSpPr>
        <p:spPr>
          <a:xfrm>
            <a:off x="2629117" y="4328322"/>
            <a:ext cx="2355985" cy="2355985"/>
          </a:xfrm>
          <a:prstGeom prst="ellipse">
            <a:avLst/>
          </a:prstGeom>
          <a:solidFill>
            <a:srgbClr val="002465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3F5923B0-8170-F93F-5C79-16248718FA74}"/>
              </a:ext>
            </a:extLst>
          </p:cNvPr>
          <p:cNvSpPr/>
          <p:nvPr/>
        </p:nvSpPr>
        <p:spPr>
          <a:xfrm>
            <a:off x="8282894" y="762620"/>
            <a:ext cx="2666380" cy="2666380"/>
          </a:xfrm>
          <a:prstGeom prst="ellipse">
            <a:avLst/>
          </a:prstGeom>
          <a:solidFill>
            <a:srgbClr val="397D7F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37168-E7D2-894D-BA65-3FC2ABADF9B9}"/>
              </a:ext>
            </a:extLst>
          </p:cNvPr>
          <p:cNvSpPr txBox="1"/>
          <p:nvPr/>
        </p:nvSpPr>
        <p:spPr>
          <a:xfrm>
            <a:off x="1097158" y="1333299"/>
            <a:ext cx="27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Documentare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24510-F35C-5851-72F7-C7ADEC53A142}"/>
              </a:ext>
            </a:extLst>
          </p:cNvPr>
          <p:cNvSpPr txBox="1"/>
          <p:nvPr/>
        </p:nvSpPr>
        <p:spPr>
          <a:xfrm>
            <a:off x="2691880" y="5198723"/>
            <a:ext cx="216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02B0EF-C818-E404-220B-8011F0DCFE77}"/>
              </a:ext>
            </a:extLst>
          </p:cNvPr>
          <p:cNvSpPr txBox="1"/>
          <p:nvPr/>
        </p:nvSpPr>
        <p:spPr>
          <a:xfrm>
            <a:off x="8335556" y="1738543"/>
            <a:ext cx="26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5DFE8A-6EE1-AE87-5D7D-85926250FF9E}"/>
              </a:ext>
            </a:extLst>
          </p:cNvPr>
          <p:cNvSpPr/>
          <p:nvPr/>
        </p:nvSpPr>
        <p:spPr>
          <a:xfrm>
            <a:off x="0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E2B01C-7639-A9D3-61BA-77B930501F16}"/>
              </a:ext>
            </a:extLst>
          </p:cNvPr>
          <p:cNvSpPr/>
          <p:nvPr/>
        </p:nvSpPr>
        <p:spPr>
          <a:xfrm>
            <a:off x="245592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C5EBD3-E1EF-A11A-6391-10D0A0C37B66}"/>
              </a:ext>
            </a:extLst>
          </p:cNvPr>
          <p:cNvSpPr/>
          <p:nvPr/>
        </p:nvSpPr>
        <p:spPr>
          <a:xfrm>
            <a:off x="508379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BDD3DA-3204-F58C-FDA1-0431AC4ECE41}"/>
              </a:ext>
            </a:extLst>
          </p:cNvPr>
          <p:cNvSpPr/>
          <p:nvPr/>
        </p:nvSpPr>
        <p:spPr>
          <a:xfrm>
            <a:off x="759167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E0ED15-6EC8-0945-CF69-B75B4F7C2B1B}"/>
              </a:ext>
            </a:extLst>
          </p:cNvPr>
          <p:cNvSpPr/>
          <p:nvPr/>
        </p:nvSpPr>
        <p:spPr>
          <a:xfrm>
            <a:off x="1016759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D338AF-1B7E-91ED-6F1D-C3178421ED37}"/>
              </a:ext>
            </a:extLst>
          </p:cNvPr>
          <p:cNvSpPr/>
          <p:nvPr/>
        </p:nvSpPr>
        <p:spPr>
          <a:xfrm rot="9611483">
            <a:off x="7303622" y="2741180"/>
            <a:ext cx="1038035" cy="95993"/>
          </a:xfrm>
          <a:prstGeom prst="roundRect">
            <a:avLst/>
          </a:prstGeom>
          <a:solidFill>
            <a:srgbClr val="387C7E"/>
          </a:solidFill>
          <a:ln>
            <a:solidFill>
              <a:srgbClr val="79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E4EE6E-ADA1-5B9A-2511-E1DE4F777741}"/>
              </a:ext>
            </a:extLst>
          </p:cNvPr>
          <p:cNvSpPr/>
          <p:nvPr/>
        </p:nvSpPr>
        <p:spPr>
          <a:xfrm rot="12520149">
            <a:off x="3943994" y="2661036"/>
            <a:ext cx="1019170" cy="111546"/>
          </a:xfrm>
          <a:prstGeom prst="roundRect">
            <a:avLst/>
          </a:prstGeom>
          <a:solidFill>
            <a:srgbClr val="3A9DA7"/>
          </a:solidFill>
          <a:ln>
            <a:solidFill>
              <a:srgbClr val="60F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CF007B-3E3D-A444-4496-17C0BCF4236E}"/>
              </a:ext>
            </a:extLst>
          </p:cNvPr>
          <p:cNvSpPr/>
          <p:nvPr/>
        </p:nvSpPr>
        <p:spPr>
          <a:xfrm rot="8457728">
            <a:off x="4599810" y="4389200"/>
            <a:ext cx="611415" cy="73229"/>
          </a:xfrm>
          <a:prstGeom prst="roundRect">
            <a:avLst/>
          </a:prstGeom>
          <a:solidFill>
            <a:srgbClr val="002464"/>
          </a:solidFill>
          <a:ln>
            <a:solidFill>
              <a:srgbClr val="295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2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-3681879" y="-3483907"/>
            <a:ext cx="3129700" cy="3129700"/>
          </a:xfrm>
          <a:prstGeom prst="ellipse">
            <a:avLst/>
          </a:prstGeom>
          <a:solidFill>
            <a:srgbClr val="3A9E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-94979" y="7924962"/>
            <a:ext cx="2355985" cy="2355985"/>
          </a:xfrm>
          <a:prstGeom prst="ellipse">
            <a:avLst/>
          </a:prstGeom>
          <a:solidFill>
            <a:srgbClr val="0024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0760" y="138590"/>
            <a:ext cx="2737986" cy="2600657"/>
          </a:xfrm>
          <a:prstGeom prst="ellipse">
            <a:avLst/>
          </a:prstGeom>
          <a:solidFill>
            <a:srgbClr val="397D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07828" y="755597"/>
            <a:ext cx="291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5" y="379955"/>
            <a:ext cx="2136107" cy="2574283"/>
          </a:xfrm>
          <a:prstGeom prst="round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33" y="3964139"/>
            <a:ext cx="2342640" cy="23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13D210-4D20-D4FD-7F21-E967DEB7CBF0}"/>
              </a:ext>
            </a:extLst>
          </p:cNvPr>
          <p:cNvSpPr txBox="1"/>
          <p:nvPr/>
        </p:nvSpPr>
        <p:spPr>
          <a:xfrm>
            <a:off x="5070392" y="1267532"/>
            <a:ext cx="2631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Smart::Bits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UVT / FMI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CoderDojo UVT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70277-CC21-5522-9BFE-4CFC92A794AD}"/>
              </a:ext>
            </a:extLst>
          </p:cNvPr>
          <p:cNvSpPr txBox="1"/>
          <p:nvPr/>
        </p:nvSpPr>
        <p:spPr>
          <a:xfrm>
            <a:off x="252069" y="6221222"/>
            <a:ext cx="481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Bran Alexandru - Coder Dojo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276E6-841B-F0FD-A737-AEDCC0A6850D}"/>
              </a:ext>
            </a:extLst>
          </p:cNvPr>
          <p:cNvSpPr txBox="1"/>
          <p:nvPr/>
        </p:nvSpPr>
        <p:spPr>
          <a:xfrm>
            <a:off x="2824455" y="2932168"/>
            <a:ext cx="6472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Richard </a:t>
            </a:r>
            <a:r>
              <a:rPr lang="en-US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Baczur</a:t>
            </a:r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en-US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Echipa</a:t>
            </a:r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robotică</a:t>
            </a:r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Smart::Bits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CCB48-E055-C25E-BD0B-B3016B43AF3A}"/>
              </a:ext>
            </a:extLst>
          </p:cNvPr>
          <p:cNvSpPr txBox="1"/>
          <p:nvPr/>
        </p:nvSpPr>
        <p:spPr>
          <a:xfrm>
            <a:off x="2824455" y="3382308"/>
            <a:ext cx="654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Thomas Lazăr - </a:t>
            </a:r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Echipa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robotică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Smart::Bits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D9C3F9-AC85-0985-47CD-0060F500D1CF}"/>
              </a:ext>
            </a:extLst>
          </p:cNvPr>
          <p:cNvSpPr txBox="1"/>
          <p:nvPr/>
        </p:nvSpPr>
        <p:spPr>
          <a:xfrm>
            <a:off x="6516125" y="6202421"/>
            <a:ext cx="571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Asist. </a:t>
            </a:r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Drd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Theodor </a:t>
            </a:r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Grumeza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UVT / FMI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53047A-2A2B-79E4-84D9-18038FBF35BF}"/>
              </a:ext>
            </a:extLst>
          </p:cNvPr>
          <p:cNvSpPr/>
          <p:nvPr/>
        </p:nvSpPr>
        <p:spPr>
          <a:xfrm>
            <a:off x="9566697" y="3227236"/>
            <a:ext cx="1450376" cy="1933833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199DFD-7FBC-2E0B-4552-5E0B9CF2C42A}"/>
              </a:ext>
            </a:extLst>
          </p:cNvPr>
          <p:cNvSpPr/>
          <p:nvPr/>
        </p:nvSpPr>
        <p:spPr>
          <a:xfrm>
            <a:off x="841880" y="3227236"/>
            <a:ext cx="1450376" cy="1927024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42BB8D-A624-1EAD-1BC3-E25C840E0A5A}"/>
              </a:ext>
            </a:extLst>
          </p:cNvPr>
          <p:cNvSpPr/>
          <p:nvPr/>
        </p:nvSpPr>
        <p:spPr>
          <a:xfrm>
            <a:off x="8722965" y="379955"/>
            <a:ext cx="3137840" cy="2339714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3B8960-B097-80E0-C6D3-E43584EBD8FF}"/>
              </a:ext>
            </a:extLst>
          </p:cNvPr>
          <p:cNvSpPr/>
          <p:nvPr/>
        </p:nvSpPr>
        <p:spPr>
          <a:xfrm>
            <a:off x="2868562" y="3919695"/>
            <a:ext cx="1651815" cy="1651815"/>
          </a:xfrm>
          <a:prstGeom prst="roundRect">
            <a:avLst>
              <a:gd name="adj" fmla="val 12500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8AAA53-B67B-ECEB-4C42-1F7349EF0145}"/>
              </a:ext>
            </a:extLst>
          </p:cNvPr>
          <p:cNvSpPr/>
          <p:nvPr/>
        </p:nvSpPr>
        <p:spPr>
          <a:xfrm>
            <a:off x="7021073" y="3964139"/>
            <a:ext cx="1701892" cy="1707276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  <p:bldP spid="25" grpId="0"/>
      <p:bldP spid="26" grpId="0"/>
      <p:bldP spid="3" grpId="0" animBg="1"/>
      <p:bldP spid="8" grpId="0" animBg="1"/>
      <p:bldP spid="12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A779B-1BE1-1A55-62A0-6849AAF5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F514E2-4C64-6A48-6644-057A30DC04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76A9C-7279-761F-AB8F-9A9FFA930B2C}"/>
              </a:ext>
            </a:extLst>
          </p:cNvPr>
          <p:cNvSpPr/>
          <p:nvPr/>
        </p:nvSpPr>
        <p:spPr>
          <a:xfrm>
            <a:off x="0" y="12023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hlinkClick r:id="rId3" action="ppaction://hlinksldjump"/>
            <a:extLst>
              <a:ext uri="{FF2B5EF4-FFF2-40B4-BE49-F238E27FC236}">
                <a16:creationId xmlns:a16="http://schemas.microsoft.com/office/drawing/2014/main" id="{D8534535-AC84-0E64-16C4-483FC500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374" y="1491834"/>
            <a:ext cx="3729542" cy="3729542"/>
          </a:xfrm>
          <a:prstGeom prst="rect">
            <a:avLst/>
          </a:prstGeom>
        </p:spPr>
      </p:pic>
      <p:sp>
        <p:nvSpPr>
          <p:cNvPr id="2" name="Oval 1">
            <a:hlinkClick r:id="rId5" action="ppaction://hlinksldjump"/>
            <a:extLst>
              <a:ext uri="{FF2B5EF4-FFF2-40B4-BE49-F238E27FC236}">
                <a16:creationId xmlns:a16="http://schemas.microsoft.com/office/drawing/2014/main" id="{82383F1C-2C6B-3AFE-42AA-1C14B61520BA}"/>
              </a:ext>
            </a:extLst>
          </p:cNvPr>
          <p:cNvSpPr/>
          <p:nvPr/>
        </p:nvSpPr>
        <p:spPr>
          <a:xfrm>
            <a:off x="920601" y="173693"/>
            <a:ext cx="3129700" cy="3129700"/>
          </a:xfrm>
          <a:prstGeom prst="ellipse">
            <a:avLst/>
          </a:prstGeom>
          <a:solidFill>
            <a:srgbClr val="3A9EA8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3C9A8D14-F4E7-9036-EB8C-1FDE5210E888}"/>
              </a:ext>
            </a:extLst>
          </p:cNvPr>
          <p:cNvSpPr/>
          <p:nvPr/>
        </p:nvSpPr>
        <p:spPr>
          <a:xfrm>
            <a:off x="2629117" y="4328322"/>
            <a:ext cx="2355985" cy="2355985"/>
          </a:xfrm>
          <a:prstGeom prst="ellipse">
            <a:avLst/>
          </a:prstGeom>
          <a:solidFill>
            <a:srgbClr val="002465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E4863252-6AE8-1828-04AC-9A69BAD5BE15}"/>
              </a:ext>
            </a:extLst>
          </p:cNvPr>
          <p:cNvSpPr/>
          <p:nvPr/>
        </p:nvSpPr>
        <p:spPr>
          <a:xfrm>
            <a:off x="8282894" y="762620"/>
            <a:ext cx="2666380" cy="2666380"/>
          </a:xfrm>
          <a:prstGeom prst="ellipse">
            <a:avLst/>
          </a:prstGeom>
          <a:solidFill>
            <a:srgbClr val="397D7F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37295E-5629-31F7-B962-4514649F3C46}"/>
              </a:ext>
            </a:extLst>
          </p:cNvPr>
          <p:cNvSpPr txBox="1"/>
          <p:nvPr/>
        </p:nvSpPr>
        <p:spPr>
          <a:xfrm>
            <a:off x="1097158" y="1333299"/>
            <a:ext cx="27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Documentare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73DB2E-22BD-B65F-545F-BFDA5E0099D4}"/>
              </a:ext>
            </a:extLst>
          </p:cNvPr>
          <p:cNvSpPr txBox="1"/>
          <p:nvPr/>
        </p:nvSpPr>
        <p:spPr>
          <a:xfrm>
            <a:off x="2691880" y="5198723"/>
            <a:ext cx="216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AB9F67-0743-051F-2DC4-BE3CFBBCDD53}"/>
              </a:ext>
            </a:extLst>
          </p:cNvPr>
          <p:cNvSpPr txBox="1"/>
          <p:nvPr/>
        </p:nvSpPr>
        <p:spPr>
          <a:xfrm>
            <a:off x="8335556" y="1738543"/>
            <a:ext cx="26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Colaborare</a:t>
            </a:r>
            <a:endParaRPr lang="en-US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7912B8-058A-2491-454E-499C25F8823B}"/>
              </a:ext>
            </a:extLst>
          </p:cNvPr>
          <p:cNvSpPr/>
          <p:nvPr/>
        </p:nvSpPr>
        <p:spPr>
          <a:xfrm>
            <a:off x="0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FC4BBE-9B71-A50A-FA71-9EA996E8F11A}"/>
              </a:ext>
            </a:extLst>
          </p:cNvPr>
          <p:cNvSpPr/>
          <p:nvPr/>
        </p:nvSpPr>
        <p:spPr>
          <a:xfrm>
            <a:off x="245592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1AD93A-D033-8FFD-169A-0A4EB31F6B86}"/>
              </a:ext>
            </a:extLst>
          </p:cNvPr>
          <p:cNvSpPr/>
          <p:nvPr/>
        </p:nvSpPr>
        <p:spPr>
          <a:xfrm>
            <a:off x="508379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CA3411-E4F7-FA54-8133-C0CF22B0B733}"/>
              </a:ext>
            </a:extLst>
          </p:cNvPr>
          <p:cNvSpPr/>
          <p:nvPr/>
        </p:nvSpPr>
        <p:spPr>
          <a:xfrm>
            <a:off x="7591676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58612F-41C3-782D-57E3-95796F84B47D}"/>
              </a:ext>
            </a:extLst>
          </p:cNvPr>
          <p:cNvSpPr/>
          <p:nvPr/>
        </p:nvSpPr>
        <p:spPr>
          <a:xfrm>
            <a:off x="10167593" y="73022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37878D-8A6B-C177-9489-8167A22DD334}"/>
              </a:ext>
            </a:extLst>
          </p:cNvPr>
          <p:cNvSpPr/>
          <p:nvPr/>
        </p:nvSpPr>
        <p:spPr>
          <a:xfrm rot="9611483">
            <a:off x="7303622" y="2741180"/>
            <a:ext cx="1038035" cy="95993"/>
          </a:xfrm>
          <a:prstGeom prst="roundRect">
            <a:avLst/>
          </a:prstGeom>
          <a:solidFill>
            <a:srgbClr val="387C7E"/>
          </a:solidFill>
          <a:ln>
            <a:solidFill>
              <a:srgbClr val="79F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FB97B9-95D8-EA7D-15CB-117E0B4ABFD3}"/>
              </a:ext>
            </a:extLst>
          </p:cNvPr>
          <p:cNvSpPr/>
          <p:nvPr/>
        </p:nvSpPr>
        <p:spPr>
          <a:xfrm rot="12520149">
            <a:off x="3943994" y="2661036"/>
            <a:ext cx="1019170" cy="111546"/>
          </a:xfrm>
          <a:prstGeom prst="roundRect">
            <a:avLst/>
          </a:prstGeom>
          <a:solidFill>
            <a:srgbClr val="3A9DA7"/>
          </a:solidFill>
          <a:ln>
            <a:solidFill>
              <a:srgbClr val="60F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F6FD4-48D5-B72D-1B7E-9449E0A2CD47}"/>
              </a:ext>
            </a:extLst>
          </p:cNvPr>
          <p:cNvSpPr/>
          <p:nvPr/>
        </p:nvSpPr>
        <p:spPr>
          <a:xfrm rot="8457728">
            <a:off x="4599810" y="4389200"/>
            <a:ext cx="611415" cy="73229"/>
          </a:xfrm>
          <a:prstGeom prst="roundRect">
            <a:avLst/>
          </a:prstGeom>
          <a:solidFill>
            <a:srgbClr val="002464"/>
          </a:solidFill>
          <a:ln>
            <a:solidFill>
              <a:srgbClr val="295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2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ox 1"/>
          <p:cNvSpPr/>
          <p:nvPr/>
        </p:nvSpPr>
        <p:spPr>
          <a:xfrm>
            <a:off x="1099595" y="798652"/>
            <a:ext cx="10081550" cy="540143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63994" y="1288215"/>
            <a:ext cx="5634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Scopul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Proiectului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3660513" y="404889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3407369" y="404889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3204203" y="404889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57697" y="2301181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Noi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vrem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ajutăm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persoanele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nevăzătoare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se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deplaseze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zone urbane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ușor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Siguranța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nevăzătorilor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contează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</a:p>
        </p:txBody>
      </p:sp>
      <p:pic>
        <p:nvPicPr>
          <p:cNvPr id="1026" name="Picture 2" descr="7,200+ Blind Person Stock Illustrations, Royalty-Free Vector Graphics &amp;  Clip Art - iStock | Blind person computer, Blind person walking, Blind  person wor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120" y="2759940"/>
            <a:ext cx="2905760" cy="290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/>
          <p:cNvSpPr/>
          <p:nvPr/>
        </p:nvSpPr>
        <p:spPr>
          <a:xfrm>
            <a:off x="13001037" y="404889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/>
          <p:cNvSpPr/>
          <p:nvPr/>
        </p:nvSpPr>
        <p:spPr>
          <a:xfrm>
            <a:off x="5867780" y="1828826"/>
            <a:ext cx="1081307" cy="699365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hlinkClick r:id="rId4" action="ppaction://hlinksldjump"/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hlinkClick r:id="rId5" action="ppaction://hlinksldjump"/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95059" y="4251376"/>
            <a:ext cx="1363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2048" y="549047"/>
            <a:ext cx="3093011" cy="3093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3" grpId="0"/>
      <p:bldP spid="14" grpId="0"/>
      <p:bldP spid="15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9013" y="-12513976"/>
            <a:ext cx="3326192" cy="332619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Rectangle: Rounded Corners 2"/>
          <p:cNvSpPr/>
          <p:nvPr/>
        </p:nvSpPr>
        <p:spPr>
          <a:xfrm>
            <a:off x="503990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50722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25454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78284" y="1081251"/>
            <a:ext cx="9605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Ce ne-am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propus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pt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etapa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na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ț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ional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ă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07226" y="1967821"/>
            <a:ext cx="64840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funcționalitate</a:t>
            </a:r>
            <a:endParaRPr lang="ro-RO" dirty="0">
              <a:solidFill>
                <a:srgbClr val="295DB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Adăugăm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personalizarea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setări</a:t>
            </a:r>
            <a:endParaRPr lang="ro-RO" dirty="0">
              <a:solidFill>
                <a:srgbClr val="295DB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model: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(minim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încă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3000)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Diversificare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adăugare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diferite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între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zi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noapte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noi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precum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stații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tramvai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Varietate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crescută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MP3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răspunsuri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multiple)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Utilizarea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unui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dispozitiv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cu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conectare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Bluetooth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cu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senzori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proximitate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crește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eficiența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0167593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757258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76F5-41C6-AC73-99A3-A006C84D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BCAE60-87C0-9DC3-C112-96C9C112DA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EE7D9D-E0FB-B2D8-F876-1360C16383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ă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ED399E-0CF2-6C37-74FF-4AE4BB500547}"/>
              </a:ext>
            </a:extLst>
          </p:cNvPr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70829-40A8-0DB9-3EE8-6C0ECDA40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9013" y="-12513976"/>
            <a:ext cx="3326192" cy="332619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B66BC7-3BF0-818D-6BFA-41D0AABB1B9B}"/>
              </a:ext>
            </a:extLst>
          </p:cNvPr>
          <p:cNvSpPr/>
          <p:nvPr/>
        </p:nvSpPr>
        <p:spPr>
          <a:xfrm>
            <a:off x="503990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942F92-C539-DBA6-A0F6-A9BC3380AC6A}"/>
              </a:ext>
            </a:extLst>
          </p:cNvPr>
          <p:cNvSpPr/>
          <p:nvPr/>
        </p:nvSpPr>
        <p:spPr>
          <a:xfrm>
            <a:off x="250722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1FCB84-D94C-25B9-4F02-0B3DCC9A51DF}"/>
              </a:ext>
            </a:extLst>
          </p:cNvPr>
          <p:cNvSpPr/>
          <p:nvPr/>
        </p:nvSpPr>
        <p:spPr>
          <a:xfrm>
            <a:off x="-25454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68C2C-8B53-B311-5AEB-639227600400}"/>
              </a:ext>
            </a:extLst>
          </p:cNvPr>
          <p:cNvSpPr txBox="1"/>
          <p:nvPr/>
        </p:nvSpPr>
        <p:spPr>
          <a:xfrm>
            <a:off x="2347379" y="1945311"/>
            <a:ext cx="6484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funcționalitate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interfață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accesibilă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ușor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folosit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model: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→ 1100 →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7000</a:t>
            </a:r>
            <a:endParaRPr lang="ro-RO" dirty="0">
              <a:solidFill>
                <a:srgbClr val="295DB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semafoare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verde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roșu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stație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autobuz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farmacie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Varietate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crescută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MP3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răspunsuri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multiple la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fiecare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detectare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cu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senzori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proximitate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utilizare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eficientă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conectare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Bluetooth.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AE2AC4-4FB6-8C7B-EE9E-F109E27A037F}"/>
              </a:ext>
            </a:extLst>
          </p:cNvPr>
          <p:cNvSpPr/>
          <p:nvPr/>
        </p:nvSpPr>
        <p:spPr>
          <a:xfrm>
            <a:off x="10167593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E24499-3C18-C9DF-EA1D-77266CA83D47}"/>
              </a:ext>
            </a:extLst>
          </p:cNvPr>
          <p:cNvSpPr/>
          <p:nvPr/>
        </p:nvSpPr>
        <p:spPr>
          <a:xfrm>
            <a:off x="757258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EDCEB-C825-A6C9-36A8-6985137C183C}"/>
              </a:ext>
            </a:extLst>
          </p:cNvPr>
          <p:cNvSpPr txBox="1"/>
          <p:nvPr/>
        </p:nvSpPr>
        <p:spPr>
          <a:xfrm>
            <a:off x="1734532" y="1107221"/>
            <a:ext cx="8766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Ce am ad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ă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ugat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pt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etapa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na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ț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ional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ă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13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05721-D375-A929-04C6-BDDE6620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460C49-76F7-9AFC-515B-9480DD4E79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4E088-42E7-5CBA-4E83-AAF83FE296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29791-7480-6184-5751-159478BE649D}"/>
              </a:ext>
            </a:extLst>
          </p:cNvPr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14947-6616-DF67-DFFD-2BC74A84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9013" y="-12513976"/>
            <a:ext cx="3326192" cy="332619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C680D5-1D57-44C1-D74F-86E0FBA64601}"/>
              </a:ext>
            </a:extLst>
          </p:cNvPr>
          <p:cNvSpPr/>
          <p:nvPr/>
        </p:nvSpPr>
        <p:spPr>
          <a:xfrm>
            <a:off x="503990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750F9C-6411-FE37-7D4E-7514AF30CE45}"/>
              </a:ext>
            </a:extLst>
          </p:cNvPr>
          <p:cNvSpPr/>
          <p:nvPr/>
        </p:nvSpPr>
        <p:spPr>
          <a:xfrm>
            <a:off x="250722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B19C43-4E4B-2370-CCD4-92C02E433DF8}"/>
              </a:ext>
            </a:extLst>
          </p:cNvPr>
          <p:cNvSpPr/>
          <p:nvPr/>
        </p:nvSpPr>
        <p:spPr>
          <a:xfrm>
            <a:off x="-25454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919C9-8871-EDAD-60D2-4EEA81E1482D}"/>
              </a:ext>
            </a:extLst>
          </p:cNvPr>
          <p:cNvSpPr txBox="1"/>
          <p:nvPr/>
        </p:nvSpPr>
        <p:spPr>
          <a:xfrm>
            <a:off x="2319099" y="1935884"/>
            <a:ext cx="7192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Îmbunătățire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model ML: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noi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precum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stații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tramvai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Diversificare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clase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detectare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zi/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noapte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Multi-detection</a:t>
            </a:r>
            <a:endParaRPr lang="ro-RO" dirty="0">
              <a:solidFill>
                <a:srgbClr val="295DB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Adăugarea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unui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prioritizare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detectare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folosirea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logică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Implementarea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pe </a:t>
            </a:r>
            <a:r>
              <a:rPr lang="ro-RO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publicarea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pe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 Store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și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Google Play.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1D35A9-F5C5-FC0F-996F-A53215B472D7}"/>
              </a:ext>
            </a:extLst>
          </p:cNvPr>
          <p:cNvSpPr/>
          <p:nvPr/>
        </p:nvSpPr>
        <p:spPr>
          <a:xfrm>
            <a:off x="10167593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EA44EA-6852-32F7-1CF8-4BD5BF575829}"/>
              </a:ext>
            </a:extLst>
          </p:cNvPr>
          <p:cNvSpPr/>
          <p:nvPr/>
        </p:nvSpPr>
        <p:spPr>
          <a:xfrm>
            <a:off x="7572586" y="7559131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EA100-2D7B-6438-2E5B-B7FFCCA8BAB1}"/>
              </a:ext>
            </a:extLst>
          </p:cNvPr>
          <p:cNvSpPr txBox="1"/>
          <p:nvPr/>
        </p:nvSpPr>
        <p:spPr>
          <a:xfrm>
            <a:off x="1734532" y="1107221"/>
            <a:ext cx="8766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Ce ne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dorim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î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continuare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300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50884" y="2563246"/>
            <a:ext cx="5388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ă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Mul</a:t>
            </a:r>
            <a:r>
              <a:rPr lang="ro-RO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ț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umim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Pentru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Timpul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Acordat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84877" y="4103836"/>
            <a:ext cx="538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Email: blindsight2025@gmail.com </a:t>
            </a:r>
          </a:p>
        </p:txBody>
      </p:sp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FF93CC30-04E5-F0A8-21CE-834DBE3A3954}"/>
              </a:ext>
            </a:extLst>
          </p:cNvPr>
          <p:cNvSpPr/>
          <p:nvPr/>
        </p:nvSpPr>
        <p:spPr>
          <a:xfrm flipH="1">
            <a:off x="8653082" y="4843021"/>
            <a:ext cx="838985" cy="369332"/>
          </a:xfrm>
          <a:prstGeom prst="flowChartOnlineStorage">
            <a:avLst/>
          </a:prstGeom>
          <a:solidFill>
            <a:srgbClr val="3A9D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7757C-9F56-719C-D160-1E117AA6F29A}"/>
              </a:ext>
            </a:extLst>
          </p:cNvPr>
          <p:cNvSpPr txBox="1"/>
          <p:nvPr/>
        </p:nvSpPr>
        <p:spPr>
          <a:xfrm>
            <a:off x="7917378" y="5264027"/>
            <a:ext cx="301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</a:rPr>
              <a:t>Video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82D45D-B314-2EAE-3914-27E162B298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ACBE7B-919E-9F4F-B6A9-B893A67DB0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est_video">
            <a:hlinkClick r:id="" action="ppaction://media"/>
            <a:extLst>
              <a:ext uri="{FF2B5EF4-FFF2-40B4-BE49-F238E27FC236}">
                <a16:creationId xmlns:a16="http://schemas.microsoft.com/office/drawing/2014/main" id="{60075897-8E25-4D6F-ECAE-C8AD2A2F86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7870" y="287946"/>
            <a:ext cx="3556260" cy="62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Digital technology face artificial intelligence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/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Functiile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6682"/>
            <a:ext cx="3129691" cy="3129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4892-5E82-C63C-3AD6-2DDC1B5E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9846E-C4FC-0CDC-2227-871C40E2A0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148E0-E33D-0699-710C-8353E1F327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257DF270-55F7-4A2D-5E0A-175112112805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6FF9EDFA-51B8-5D5B-FD4D-CAAEBDB8FEF8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54CC083E-7C7C-E6EF-4562-140B0179A3AD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2E02B46E-843B-0144-6A0C-DE2CCE488BC4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EE117-74AF-2308-C9A0-D7FFB1A63F4F}"/>
              </a:ext>
            </a:extLst>
          </p:cNvPr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039C9-6C76-D205-637E-843B623F5546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DA1CB-B644-7657-9A4F-F326F280BF38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423FF1-839B-B1D9-5D3C-BA048919BC14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49FD6BC1-7605-6197-A448-5D909DE7F3DA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5F0FC-114A-5C34-BE76-644CEE10F26E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6A6C72A5-AD5F-93EB-88A6-50FD3395C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" y="-7538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13818186" y="3953366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3346311" y="3953366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2396690" y="3953366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6394" y="1278630"/>
            <a:ext cx="5634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Echipa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Noastra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16393" y="2053213"/>
            <a:ext cx="9084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Pop Răzvan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–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Creare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antrenare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implementare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model, Bluetooth,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centură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senzori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+ labeling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Kovacs Norbert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– Design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interfață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majoritatea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pozelor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labeling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B7CC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Pop Andrei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– Audio (MP3),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poze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+ labeling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650" y="3953366"/>
            <a:ext cx="509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Profesor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Coordonator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Han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</a:rPr>
              <a:t>ț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iu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Adrian-Ioan 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2890905" y="3953366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Membership icon vector image Can be used for Web Store | Premium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94" y="3953366"/>
            <a:ext cx="1884887" cy="188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FD0F1-E41A-070E-54C3-5DD29696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E856FD-2A27-B696-4216-2423600938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C4104-50C8-BDBD-C474-5FE84A658D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8411E916-2353-8DF8-0B67-D839B7E48775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3B1D63B5-4B0B-F07E-3536-A0016DEFCC90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14A0ADE3-04C7-317C-6FD3-496D5EF010B2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77DEF81E-F1C1-DC29-0A8D-25331B5D5860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0BA76-89C3-AC39-8AEE-50E2D3178542}"/>
              </a:ext>
            </a:extLst>
          </p:cNvPr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7ADF8-6088-6D14-014A-7E4A92364295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F4354-5B32-5C4B-1C19-A998E3CA4BED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D29B8-2C93-2D11-A51A-0FEF8B5E41DE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34BF0B15-6E5C-8DE2-C705-61C3477F9BF5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FF66A-C07C-ACB3-E950-68798F68DE45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966BAEF2-B283-0BB1-75D6-D9131BFB3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0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5285875" y="301539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-3374561" y="290463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-2432117" y="290463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63994" y="1119804"/>
            <a:ext cx="7584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Functionalitatea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Aplicatiei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1295" y="1968207"/>
            <a:ext cx="6730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noastră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folosește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un model de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Machine Learning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detecta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indicatoare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rutiere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precum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treceri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pietoni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semafoare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Când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detectează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un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obiect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aceasta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anunță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utilizatorul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intermediul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unor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fișiere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sonore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preînregistrate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etapa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națională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adăugat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o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curea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cu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senzori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ultrasonici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care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detectează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dacă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există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obiecte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care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blochează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calea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utilizatorului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(30 cm),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trimite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informația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către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telefon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Bluetooth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vibrează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atenționarea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utilizatorului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677194" y="301539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6D814A-A8EE-30F9-5022-DDDE0C553932}"/>
              </a:ext>
            </a:extLst>
          </p:cNvPr>
          <p:cNvSpPr/>
          <p:nvPr/>
        </p:nvSpPr>
        <p:spPr>
          <a:xfrm>
            <a:off x="9141812" y="2125704"/>
            <a:ext cx="1517785" cy="2828122"/>
          </a:xfrm>
          <a:prstGeom prst="roundRect">
            <a:avLst>
              <a:gd name="adj" fmla="val 21202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2F53-2078-C18E-D5D7-943D27078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9485F5-CCEA-A188-2BB3-23FE445358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/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40B225-C734-B854-163C-46FA8EC894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D27421-67F0-8A26-9304-CDC15325DF66}"/>
              </a:ext>
            </a:extLst>
          </p:cNvPr>
          <p:cNvSpPr/>
          <p:nvPr/>
        </p:nvSpPr>
        <p:spPr>
          <a:xfrm>
            <a:off x="1208987" y="803635"/>
            <a:ext cx="9774025" cy="52507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153749-8251-0B16-62BA-47ADDD7D2899}"/>
              </a:ext>
            </a:extLst>
          </p:cNvPr>
          <p:cNvSpPr/>
          <p:nvPr/>
        </p:nvSpPr>
        <p:spPr>
          <a:xfrm>
            <a:off x="15285875" y="301539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6D5B45-AC2E-2FE2-8CE9-07909858D992}"/>
              </a:ext>
            </a:extLst>
          </p:cNvPr>
          <p:cNvSpPr/>
          <p:nvPr/>
        </p:nvSpPr>
        <p:spPr>
          <a:xfrm>
            <a:off x="-3374561" y="290463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FB4B22-A15C-8B7E-88FC-A70004C0E319}"/>
              </a:ext>
            </a:extLst>
          </p:cNvPr>
          <p:cNvSpPr/>
          <p:nvPr/>
        </p:nvSpPr>
        <p:spPr>
          <a:xfrm>
            <a:off x="-2432117" y="2904634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77854-7C3A-4DBF-4560-E80CF65F1A74}"/>
              </a:ext>
            </a:extLst>
          </p:cNvPr>
          <p:cNvSpPr txBox="1"/>
          <p:nvPr/>
        </p:nvSpPr>
        <p:spPr>
          <a:xfrm>
            <a:off x="2253551" y="1543213"/>
            <a:ext cx="76278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Am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modificat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interfața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aplicației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adăugarea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acțiunilor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precum swipe-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uri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deschide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meniul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făcut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paginile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ușor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accesat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Am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mutat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pagina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„Despre Noi”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din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meniu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simplifica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utilizarea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aplicației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adăugat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un tutorial mai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ușor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Toate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acțiunile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din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și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toate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butoanele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conțin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ro-RO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MP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3-uri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pentru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a face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aplicația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mai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ușor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utilizat</a:t>
            </a:r>
            <a:r>
              <a:rPr lang="en-US" dirty="0">
                <a:solidFill>
                  <a:srgbClr val="295DB4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către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persoane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nevăzătoare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Swipe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 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open tutorial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• Swipe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 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close tutorial</a:t>
            </a:r>
            <a:endParaRPr lang="ro-RO" dirty="0">
              <a:latin typeface="Verdana" panose="020B0604030504040204" pitchFamily="34" charset="0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Swipe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– open menu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• Swipe </a:t>
            </a:r>
            <a:r>
              <a:rPr lang="ro-RO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   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close menu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E2169-1E73-BA97-3B4D-A957EDFDCF81}"/>
              </a:ext>
            </a:extLst>
          </p:cNvPr>
          <p:cNvSpPr/>
          <p:nvPr/>
        </p:nvSpPr>
        <p:spPr>
          <a:xfrm>
            <a:off x="14677194" y="3015399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AEC7123-5439-5BE6-964C-16EC768E71D6}"/>
              </a:ext>
            </a:extLst>
          </p:cNvPr>
          <p:cNvSpPr/>
          <p:nvPr/>
        </p:nvSpPr>
        <p:spPr>
          <a:xfrm flipV="1">
            <a:off x="4316361" y="4660491"/>
            <a:ext cx="294967" cy="216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BBFC4CD-DCDA-7E3F-3CE6-4F777327E5DA}"/>
              </a:ext>
            </a:extLst>
          </p:cNvPr>
          <p:cNvSpPr/>
          <p:nvPr/>
        </p:nvSpPr>
        <p:spPr>
          <a:xfrm>
            <a:off x="7275873" y="4660491"/>
            <a:ext cx="294967" cy="2163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5C61029-E966-C4AC-FB0E-186373275A74}"/>
              </a:ext>
            </a:extLst>
          </p:cNvPr>
          <p:cNvSpPr/>
          <p:nvPr/>
        </p:nvSpPr>
        <p:spPr>
          <a:xfrm>
            <a:off x="4316361" y="4954154"/>
            <a:ext cx="294967" cy="2163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A5538BD-5DC7-1BCB-BD80-98D86D279256}"/>
              </a:ext>
            </a:extLst>
          </p:cNvPr>
          <p:cNvSpPr/>
          <p:nvPr/>
        </p:nvSpPr>
        <p:spPr>
          <a:xfrm flipH="1">
            <a:off x="7275873" y="4954154"/>
            <a:ext cx="294967" cy="2163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61A8E-F528-78E3-B052-1DF16799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C5E816-103A-5E98-78CD-C2E3F8EFE6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3B99C">
                  <a:lumMod val="88000"/>
                </a:srgbClr>
              </a:gs>
              <a:gs pos="50000">
                <a:srgbClr val="73A7FD"/>
              </a:gs>
              <a:gs pos="100000">
                <a:srgbClr val="B7F6FE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00E2C1-7B91-CA67-5ADE-6AADCA8E3E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7E1AD8E6-CD8C-B81F-C047-1AB42D01C06F}"/>
              </a:ext>
            </a:extLst>
          </p:cNvPr>
          <p:cNvSpPr/>
          <p:nvPr/>
        </p:nvSpPr>
        <p:spPr>
          <a:xfrm>
            <a:off x="32918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A9EA8"/>
              </a:solidFill>
            </a:endParaRPr>
          </a:p>
        </p:txBody>
      </p:sp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11A1D92A-5A62-1464-E49C-BEE96156D56C}"/>
              </a:ext>
            </a:extLst>
          </p:cNvPr>
          <p:cNvSpPr/>
          <p:nvPr/>
        </p:nvSpPr>
        <p:spPr>
          <a:xfrm>
            <a:off x="2792092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E8B68A13-00BB-6521-083E-CF33C763352C}"/>
              </a:ext>
            </a:extLst>
          </p:cNvPr>
          <p:cNvSpPr/>
          <p:nvPr/>
        </p:nvSpPr>
        <p:spPr>
          <a:xfrm>
            <a:off x="5193044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id="{80F8B234-E23B-964F-2BEE-E984D9B68775}"/>
              </a:ext>
            </a:extLst>
          </p:cNvPr>
          <p:cNvSpPr/>
          <p:nvPr/>
        </p:nvSpPr>
        <p:spPr>
          <a:xfrm>
            <a:off x="7498047" y="3949470"/>
            <a:ext cx="2024407" cy="1048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3E297-0188-0A45-9323-8145D7EB3918}"/>
              </a:ext>
            </a:extLst>
          </p:cNvPr>
          <p:cNvSpPr txBox="1"/>
          <p:nvPr/>
        </p:nvSpPr>
        <p:spPr>
          <a:xfrm>
            <a:off x="415478" y="4251377"/>
            <a:ext cx="16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</a:t>
            </a:r>
            <a:r>
              <a:rPr lang="en-US" sz="2400" b="1" dirty="0" err="1">
                <a:latin typeface="Trebuchet MS" panose="020B0603020202020204" pitchFamily="34" charset="0"/>
              </a:rPr>
              <a:t>Scopul</a:t>
            </a:r>
            <a:r>
              <a:rPr lang="en-US" sz="2400" b="1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41020-B33B-7872-64B9-7037B666F819}"/>
              </a:ext>
            </a:extLst>
          </p:cNvPr>
          <p:cNvSpPr txBox="1"/>
          <p:nvPr/>
        </p:nvSpPr>
        <p:spPr>
          <a:xfrm>
            <a:off x="3270613" y="4251377"/>
            <a:ext cx="122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rebuchet MS" panose="020B0603020202020204" pitchFamily="34" charset="0"/>
              </a:rPr>
              <a:t>Echipa</a:t>
            </a:r>
            <a:r>
              <a:rPr lang="en-US" sz="2400" b="1" dirty="0">
                <a:latin typeface="Inter"/>
              </a:rPr>
              <a:t>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AFED49-8072-F7D1-48D0-1F209625A993}"/>
              </a:ext>
            </a:extLst>
          </p:cNvPr>
          <p:cNvSpPr txBox="1"/>
          <p:nvPr/>
        </p:nvSpPr>
        <p:spPr>
          <a:xfrm>
            <a:off x="5465669" y="3882045"/>
            <a:ext cx="154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Func</a:t>
            </a:r>
            <a:r>
              <a:rPr lang="ro-RO" sz="2400" b="1" dirty="0">
                <a:latin typeface="Trebuchet MS" panose="020B0603020202020204" pitchFamily="34" charset="0"/>
              </a:rPr>
              <a:t>ț</a:t>
            </a:r>
            <a:r>
              <a:rPr lang="en-US" sz="2400" b="1" dirty="0" err="1">
                <a:latin typeface="Trebuchet MS" panose="020B0603020202020204" pitchFamily="34" charset="0"/>
              </a:rPr>
              <a:t>iile</a:t>
            </a:r>
            <a:endParaRPr lang="en-US" sz="2400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7AB39-0D14-978C-0200-405101B0114D}"/>
              </a:ext>
            </a:extLst>
          </p:cNvPr>
          <p:cNvSpPr txBox="1"/>
          <p:nvPr/>
        </p:nvSpPr>
        <p:spPr>
          <a:xfrm>
            <a:off x="7695059" y="4251377"/>
            <a:ext cx="193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    Tech </a:t>
            </a:r>
          </a:p>
          <a:p>
            <a:endParaRPr lang="en-US" sz="2400" b="1" dirty="0">
              <a:latin typeface="Inter"/>
            </a:endParaRPr>
          </a:p>
        </p:txBody>
      </p:sp>
      <p:sp>
        <p:nvSpPr>
          <p:cNvPr id="16" name="Rectangle: Rounded Corners 15">
            <a:hlinkClick r:id="rId8" action="ppaction://hlinksldjump"/>
            <a:extLst>
              <a:ext uri="{FF2B5EF4-FFF2-40B4-BE49-F238E27FC236}">
                <a16:creationId xmlns:a16="http://schemas.microsoft.com/office/drawing/2014/main" id="{14CD1FED-F015-0CB3-056B-5A3AF1ADE475}"/>
              </a:ext>
            </a:extLst>
          </p:cNvPr>
          <p:cNvSpPr/>
          <p:nvPr/>
        </p:nvSpPr>
        <p:spPr>
          <a:xfrm>
            <a:off x="9882001" y="3949470"/>
            <a:ext cx="2024407" cy="1048732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84693-4916-CD30-17D1-5286B81D1A7A}"/>
              </a:ext>
            </a:extLst>
          </p:cNvPr>
          <p:cNvSpPr txBox="1"/>
          <p:nvPr/>
        </p:nvSpPr>
        <p:spPr>
          <a:xfrm>
            <a:off x="10220215" y="4297543"/>
            <a:ext cx="174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Blockers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696AB31F-4475-624C-072B-E55ED4261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393" y="535467"/>
            <a:ext cx="3003214" cy="3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2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1343</TotalTime>
  <Words>1191</Words>
  <Application>Microsoft Office PowerPoint</Application>
  <PresentationFormat>Widescreen</PresentationFormat>
  <Paragraphs>168</Paragraphs>
  <Slides>36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Inter</vt:lpstr>
      <vt:lpstr>Trebuchet MS</vt:lpstr>
      <vt:lpstr>Verdana</vt:lpstr>
      <vt:lpstr>Wingdings</vt:lpstr>
      <vt:lpstr>Office Theme</vt:lpstr>
      <vt:lpstr>Blind-Sight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Norbi Kovacs</dc:creator>
  <cp:lastModifiedBy>Norbi Kovacs</cp:lastModifiedBy>
  <cp:revision>37</cp:revision>
  <dcterms:created xsi:type="dcterms:W3CDTF">2025-05-21T20:06:00Z</dcterms:created>
  <dcterms:modified xsi:type="dcterms:W3CDTF">2025-07-28T20:51:00Z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C88E73E3649E48A59CFB0C795B2B0103_13</vt:lpwstr>
  </property>
  <property fmtid="{D5CDD505-2E9C-101B-9397-08002B2CF9AE}" pid="3" name="KSOProductBuildVer">
    <vt:lpwstr>1033-12.2.0.21179</vt:lpwstr>
  </property>
</Properties>
</file>